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57" r:id="rId6"/>
    <p:sldId id="262" r:id="rId7"/>
    <p:sldId id="266" r:id="rId8"/>
    <p:sldId id="264" r:id="rId9"/>
    <p:sldId id="267" r:id="rId10"/>
    <p:sldId id="263" r:id="rId11"/>
    <p:sldId id="260" r:id="rId12"/>
    <p:sldId id="268" r:id="rId13"/>
    <p:sldId id="269" r:id="rId14"/>
    <p:sldId id="265" r:id="rId15"/>
    <p:sldId id="270" r:id="rId16"/>
    <p:sldId id="278" r:id="rId17"/>
    <p:sldId id="280" r:id="rId18"/>
    <p:sldId id="277" r:id="rId19"/>
    <p:sldId id="272" r:id="rId20"/>
    <p:sldId id="273" r:id="rId21"/>
    <p:sldId id="274" r:id="rId22"/>
    <p:sldId id="276" r:id="rId23"/>
    <p:sldId id="271" r:id="rId24"/>
    <p:sldId id="282" r:id="rId25"/>
    <p:sldId id="281" r:id="rId26"/>
    <p:sldId id="284" r:id="rId27"/>
    <p:sldId id="283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5" autoAdjust="0"/>
    <p:restoredTop sz="94660"/>
  </p:normalViewPr>
  <p:slideViewPr>
    <p:cSldViewPr>
      <p:cViewPr varScale="1">
        <p:scale>
          <a:sx n="104" d="100"/>
          <a:sy n="104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Place</a:t>
            </a:r>
            <a:r>
              <a:rPr lang="en-US" baseline="0" dirty="0" smtClean="0"/>
              <a:t> of Origin of </a:t>
            </a:r>
          </a:p>
          <a:p>
            <a:pPr>
              <a:defRPr/>
            </a:pPr>
            <a:r>
              <a:rPr lang="en-US" baseline="0" dirty="0" smtClean="0"/>
              <a:t>Foreign Born</a:t>
            </a:r>
            <a:endParaRPr lang="en-US" dirty="0"/>
          </a:p>
        </c:rich>
      </c:tx>
      <c:layout>
        <c:manualLayout>
          <c:xMode val="edge"/>
          <c:yMode val="edge"/>
          <c:x val="0.56594822238129328"/>
          <c:y val="6.977502812148479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3.704605106179909E-2"/>
                  <c:y val="-0.112008811398575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6106147789218654E-2"/>
                  <c:y val="-1.98782443861184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9341333577083958"/>
                  <c:y val="5.1288720836016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Sheet1!$A$17:$A$22</c:f>
              <c:strCache>
                <c:ptCount val="6"/>
                <c:pt idx="0">
                  <c:v>Europe (109,665)</c:v>
                </c:pt>
                <c:pt idx="1">
                  <c:v>Asia (429,058)</c:v>
                </c:pt>
                <c:pt idx="2">
                  <c:v>Africa (162,843)</c:v>
                </c:pt>
                <c:pt idx="3">
                  <c:v>Oceana (4,137)</c:v>
                </c:pt>
                <c:pt idx="4">
                  <c:v>Latin America (488,434)</c:v>
                </c:pt>
                <c:pt idx="5">
                  <c:v>Northern America (12,887)</c:v>
                </c:pt>
              </c:strCache>
            </c:strRef>
          </c:cat>
          <c:val>
            <c:numRef>
              <c:f>Sheet1!$B$17:$B$22</c:f>
              <c:numCache>
                <c:formatCode>General</c:formatCode>
                <c:ptCount val="6"/>
                <c:pt idx="0">
                  <c:v>109665</c:v>
                </c:pt>
                <c:pt idx="1">
                  <c:v>429058</c:v>
                </c:pt>
                <c:pt idx="2">
                  <c:v>162843</c:v>
                </c:pt>
                <c:pt idx="3">
                  <c:v>4137</c:v>
                </c:pt>
                <c:pt idx="4">
                  <c:v>488434</c:v>
                </c:pt>
                <c:pt idx="5">
                  <c:v>12887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Native</a:t>
            </a:r>
            <a:r>
              <a:rPr lang="en-US" baseline="0" dirty="0" smtClean="0"/>
              <a:t> versus Foreign Born</a:t>
            </a:r>
          </a:p>
          <a:p>
            <a:pPr>
              <a:defRPr/>
            </a:pPr>
            <a:r>
              <a:rPr lang="en-US" baseline="0" dirty="0" smtClean="0"/>
              <a:t>(Total Population: 5,602,475)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313179602549681"/>
                  <c:y val="-0.253542069033823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419385076865391"/>
                  <c:y val="0.188731491110780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Sheet1!$A$7:$A$8</c:f>
              <c:strCache>
                <c:ptCount val="2"/>
                <c:pt idx="0">
                  <c:v>Native (4,395,451)</c:v>
                </c:pt>
                <c:pt idx="1">
                  <c:v>Foreign Born (1,207,024)</c:v>
                </c:pt>
              </c:strCache>
            </c:strRef>
          </c:cat>
          <c:val>
            <c:numRef>
              <c:f>Sheet1!$B$7:$B$8</c:f>
              <c:numCache>
                <c:formatCode>#,##0</c:formatCode>
                <c:ptCount val="2"/>
                <c:pt idx="0">
                  <c:v>4395451</c:v>
                </c:pt>
                <c:pt idx="1">
                  <c:v>1207024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EABC-F734-4B0D-B3CA-23FEDE515C9C}" type="datetimeFigureOut">
              <a:rPr lang="en-US" smtClean="0"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060B-2BF4-4806-957C-CCF1B370A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EABC-F734-4B0D-B3CA-23FEDE515C9C}" type="datetimeFigureOut">
              <a:rPr lang="en-US" smtClean="0"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060B-2BF4-4806-957C-CCF1B370A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6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EABC-F734-4B0D-B3CA-23FEDE515C9C}" type="datetimeFigureOut">
              <a:rPr lang="en-US" smtClean="0"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060B-2BF4-4806-957C-CCF1B370A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5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EABC-F734-4B0D-B3CA-23FEDE515C9C}" type="datetimeFigureOut">
              <a:rPr lang="en-US" smtClean="0"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060B-2BF4-4806-957C-CCF1B370A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8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EABC-F734-4B0D-B3CA-23FEDE515C9C}" type="datetimeFigureOut">
              <a:rPr lang="en-US" smtClean="0"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060B-2BF4-4806-957C-CCF1B370A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0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EABC-F734-4B0D-B3CA-23FEDE515C9C}" type="datetimeFigureOut">
              <a:rPr lang="en-US" smtClean="0"/>
              <a:t>7/22/2013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060B-2BF4-4806-957C-CCF1B370A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2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EABC-F734-4B0D-B3CA-23FEDE515C9C}" type="datetimeFigureOut">
              <a:rPr lang="en-US" smtClean="0"/>
              <a:t>7/22/2013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060B-2BF4-4806-957C-CCF1B370A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1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EABC-F734-4B0D-B3CA-23FEDE515C9C}" type="datetimeFigureOut">
              <a:rPr lang="en-US" smtClean="0"/>
              <a:t>7/22/2013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060B-2BF4-4806-957C-CCF1B370A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9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EABC-F734-4B0D-B3CA-23FEDE515C9C}" type="datetimeFigureOut">
              <a:rPr lang="en-US" smtClean="0"/>
              <a:t>7/22/2013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060B-2BF4-4806-957C-CCF1B370A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4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EABC-F734-4B0D-B3CA-23FEDE515C9C}" type="datetimeFigureOut">
              <a:rPr lang="en-US" smtClean="0"/>
              <a:t>7/22/2013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060B-2BF4-4806-957C-CCF1B370A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1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EABC-F734-4B0D-B3CA-23FEDE515C9C}" type="datetimeFigureOut">
              <a:rPr lang="en-US" smtClean="0"/>
              <a:t>7/22/2013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060B-2BF4-4806-957C-CCF1B370A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7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EABC-F734-4B0D-B3CA-23FEDE515C9C}" type="datetimeFigureOut">
              <a:rPr lang="en-US" smtClean="0"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5060B-2BF4-4806-957C-CCF1B370A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5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imgres?imgurl&amp;imgrefurl=http://www.freepik.com/free-vector/crashing-wave-clip-art_383615.htm&amp;h=0&amp;w=0&amp;sz=1&amp;tbnid=VURq6o-LCNW58M&amp;tbnh=134&amp;tbnw=375&amp;zoom=1&amp;docid=dH4hn0Z2WW1L-M&amp;hl=en&amp;ei=H0TkUdbrGPSp4AOP64GYAg&amp;ved=0CAEQsC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source=images&amp;cd=&amp;cad=rja&amp;docid=RqOb65vd1kCR1M&amp;tbnid=Kl4_ii7hjsK09M:&amp;ved=0CAUQjRw&amp;url=http://gpala.wordpress.com/2013/05/25/health-care-reform/&amp;ei=ewHfUZe_Lfiq4AO3noHADg&amp;psig=AFQjCNEhWMvD8cfqEo4DoZiEAVVZUp9GIw&amp;ust=1373655781447997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f0crSrivBqXrBM&amp;tbnid=bJV-dNpdOZrwJM:&amp;ved=0CAUQjRw&amp;url=http://www.gdefon.com/download/road_highway_plain_horizon_distance/157143/1280x800&amp;ei=1w3kUY_nLO-n4APRgYGwBw&amp;bvm=bv.48705608,d.aWc&amp;psig=AFQjCNEI5b-4jVvnWRZy2EcuJlrj6mL8sA&amp;ust=1373986613457660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90qkUuctxsxz-M&amp;tbnid=HANgVcxNqaEYuM:&amp;ved=0CAUQjRw&amp;url=http://holykaw.alltop.com/18-consumer-stats-every-business-needs-to-know&amp;ei=aHOrUZqEN4PU8wS7p4DwCg&amp;bvm=bv.47244034,d.eWU&amp;psig=AFQjCNHF_e3fitFe7Ft8z1YAzRVXrIEQ9A&amp;ust=137027707758991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anc@justice4all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G3JWh3ejvQ6GWM&amp;tbnid=flzi-DWY3O500M:&amp;ved=0CAUQjRw&amp;url=http://www.thedctraveler.com/2006/10/getting-around-dc-%E2%80%93-part-4-%E2%80%93-the-metro-subway/&amp;ei=KrDdUa38AfKq4AOdg4CAAw&amp;psig=AFQjCNF9p24iMkhkle3q7Sh1nuz1Gtf7vw&amp;ust=1373569434948471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File:Dc_msa_map.pn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Wave of the Future:</a:t>
            </a:r>
            <a:br>
              <a:rPr lang="en-US" dirty="0" smtClean="0"/>
            </a:br>
            <a:r>
              <a:rPr lang="en-US" sz="2800" dirty="0" smtClean="0"/>
              <a:t>what issues are on the horizon for immigrants?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Metropolitan Washington DC, the Affordable Care Act, and Immigrants</a:t>
            </a:r>
            <a:endParaRPr lang="en-US" dirty="0"/>
          </a:p>
        </p:txBody>
      </p:sp>
      <p:pic>
        <p:nvPicPr>
          <p:cNvPr id="4098" name="Picture 2" descr="https://encrypted-tbn1.gstatic.com/images?q=tbn:ANd9GcRbm2-oVedIgCdgMmQFW7UZe6Dwqy_JRpm_fXqoGedmpFcRQ_RbHfbBQyW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4" y="5581650"/>
            <a:ext cx="35718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English Proficiency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240"/>
              </p:ext>
            </p:extLst>
          </p:nvPr>
        </p:nvGraphicFramePr>
        <p:xfrm>
          <a:off x="838200" y="1219200"/>
          <a:ext cx="7620000" cy="4952999"/>
        </p:xfrm>
        <a:graphic>
          <a:graphicData uri="http://schemas.openxmlformats.org/drawingml/2006/table">
            <a:tbl>
              <a:tblPr/>
              <a:tblGrid>
                <a:gridCol w="1712194"/>
                <a:gridCol w="1027317"/>
                <a:gridCol w="1483902"/>
                <a:gridCol w="1217561"/>
                <a:gridCol w="1089513"/>
                <a:gridCol w="1089513"/>
              </a:tblGrid>
              <a:tr h="1919287">
                <a:tc>
                  <a:txBody>
                    <a:bodyPr/>
                    <a:lstStyle/>
                    <a:p>
                      <a:r>
                        <a:rPr lang="en-US" sz="1100" dirty="0"/>
                        <a:t>LANGUAGE SPOKEN AT HOME AND ABILITY TO SPEAK ENGLISH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  <a:r>
                        <a:rPr lang="en-US" sz="1100" dirty="0" smtClean="0"/>
                        <a:t>AFRICA</a:t>
                      </a:r>
                      <a:endParaRPr lang="en-US" sz="1100" dirty="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LATIN AMERICA</a:t>
                      </a:r>
                      <a:endParaRPr lang="en-US" sz="1100" dirty="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</a:t>
                      </a:r>
                      <a:endParaRPr lang="en-US" sz="1100" dirty="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EUROPE</a:t>
                      </a:r>
                      <a:endParaRPr lang="en-US" sz="1100" dirty="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 FOREIGN BORN</a:t>
                      </a:r>
                      <a:endParaRPr lang="en-US" sz="1100" dirty="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4862">
                <a:tc>
                  <a:txBody>
                    <a:bodyPr/>
                    <a:lstStyle/>
                    <a:p>
                      <a:r>
                        <a:rPr lang="en-US" sz="1100" dirty="0"/>
                        <a:t>Population 5 years and over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161,713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485,932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426,149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108,249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1,198,744</a:t>
                      </a:r>
                      <a:endParaRPr lang="en-US" sz="1100" dirty="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r>
                        <a:rPr lang="en-US" sz="1100" dirty="0"/>
                        <a:t>English only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20.3%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17.4%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11.4%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35.2%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18.1%</a:t>
                      </a:r>
                      <a:endParaRPr lang="en-US" sz="1100" dirty="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04862">
                <a:tc>
                  <a:txBody>
                    <a:bodyPr/>
                    <a:lstStyle/>
                    <a:p>
                      <a:r>
                        <a:rPr lang="en-US" sz="1100" dirty="0"/>
                        <a:t>Language other than English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79.7%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82.6%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88.6%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64.8%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81.9%</a:t>
                      </a:r>
                      <a:endParaRPr lang="en-US" sz="1100" dirty="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100" dirty="0"/>
                        <a:t>Speak English less than "very well"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24.1%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52.2%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38.6%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17.4%</a:t>
                      </a:r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39.7%</a:t>
                      </a:r>
                      <a:endParaRPr lang="en-US" sz="1100" dirty="0"/>
                    </a:p>
                  </a:txBody>
                  <a:tcPr marL="56575" marR="56575" marT="28287" marB="2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86600" y="6369278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U.S. Census (ACS)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607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Insurance Coverage of Immigrants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606130"/>
              </p:ext>
            </p:extLst>
          </p:nvPr>
        </p:nvGraphicFramePr>
        <p:xfrm>
          <a:off x="533400" y="1447800"/>
          <a:ext cx="8153397" cy="4953000"/>
        </p:xfrm>
        <a:graphic>
          <a:graphicData uri="http://schemas.openxmlformats.org/drawingml/2006/table">
            <a:tbl>
              <a:tblPr/>
              <a:tblGrid>
                <a:gridCol w="1524000"/>
                <a:gridCol w="990600"/>
                <a:gridCol w="979713"/>
                <a:gridCol w="1164771"/>
                <a:gridCol w="1164771"/>
                <a:gridCol w="1338945"/>
                <a:gridCol w="990597"/>
              </a:tblGrid>
              <a:tr h="1067505">
                <a:tc>
                  <a:txBody>
                    <a:bodyPr/>
                    <a:lstStyle/>
                    <a:p>
                      <a:r>
                        <a:rPr lang="en-US" sz="1600" dirty="0"/>
                        <a:t>HEALTH INSURANCE COVERAGE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</a:t>
                      </a:r>
                      <a:r>
                        <a:rPr lang="en-US" sz="1600" dirty="0" smtClean="0"/>
                        <a:t>NATIVE</a:t>
                      </a:r>
                      <a:endParaRPr lang="en-US" sz="1600" dirty="0"/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FOREIGN BORN</a:t>
                      </a:r>
                      <a:endParaRPr lang="en-US" sz="1600" dirty="0"/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AFRICA</a:t>
                      </a:r>
                      <a:endParaRPr lang="en-US" sz="1600" dirty="0"/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LATIN AMERICA</a:t>
                      </a:r>
                      <a:endParaRPr lang="en-US" sz="1600" dirty="0"/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ASIA</a:t>
                      </a:r>
                      <a:endParaRPr lang="en-US" sz="1600" dirty="0"/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EUROPE</a:t>
                      </a:r>
                      <a:endParaRPr lang="en-US" sz="1600" dirty="0"/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854">
                <a:tc>
                  <a:txBody>
                    <a:bodyPr/>
                    <a:lstStyle/>
                    <a:p>
                      <a:r>
                        <a:rPr lang="en-US" sz="1600" dirty="0"/>
                        <a:t>Civilian </a:t>
                      </a:r>
                      <a:r>
                        <a:rPr lang="en-US" sz="1600" dirty="0" smtClean="0"/>
                        <a:t>non-institutionalized </a:t>
                      </a:r>
                      <a:r>
                        <a:rPr lang="en-US" sz="1600" dirty="0"/>
                        <a:t>population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4,321,783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1,200,547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162,158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485,942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426,896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108,644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330">
                <a:tc>
                  <a:txBody>
                    <a:bodyPr/>
                    <a:lstStyle/>
                    <a:p>
                      <a:r>
                        <a:rPr lang="en-US" sz="1600" dirty="0"/>
                        <a:t>With private health insurance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81.6%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62.7%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62.6%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46.1%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74.3%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87.2%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2981">
                <a:tc>
                  <a:txBody>
                    <a:bodyPr/>
                    <a:lstStyle/>
                    <a:p>
                      <a:r>
                        <a:rPr lang="en-US" sz="1600" dirty="0"/>
                        <a:t>With public coverage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21.8%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13.8%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14.4%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11.4%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14.1%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21.8%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330">
                <a:tc>
                  <a:txBody>
                    <a:bodyPr/>
                    <a:lstStyle/>
                    <a:p>
                      <a:r>
                        <a:rPr lang="en-US" sz="1600" dirty="0"/>
                        <a:t>No health insurance coverage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7.0%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29.0%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26.5%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45.9%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17.5%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6.8%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07315" y="6500083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U.S. Census (ACS)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950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Immigrants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2239"/>
            <a:ext cx="6063663" cy="47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1676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Pew Hispanic Center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67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DMV Unauthorized Numbers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4614"/>
            <a:ext cx="3429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2099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1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Over 1 in 5 </a:t>
            </a:r>
            <a:r>
              <a:rPr lang="en-US" dirty="0" smtClean="0"/>
              <a:t>people </a:t>
            </a:r>
            <a:r>
              <a:rPr lang="en-US" dirty="0" smtClean="0"/>
              <a:t>in the </a:t>
            </a:r>
            <a:r>
              <a:rPr lang="en-US" dirty="0" smtClean="0"/>
              <a:t>DC metro area </a:t>
            </a:r>
            <a:r>
              <a:rPr lang="en-US" dirty="0" smtClean="0"/>
              <a:t>is </a:t>
            </a:r>
            <a:r>
              <a:rPr lang="en-US" dirty="0" smtClean="0"/>
              <a:t>foreign-born</a:t>
            </a:r>
            <a:r>
              <a:rPr lang="en-US" dirty="0" smtClean="0"/>
              <a:t>.  Over 1.2 million immigrants in the </a:t>
            </a:r>
            <a:r>
              <a:rPr lang="en-US" dirty="0" smtClean="0"/>
              <a:t>DC metro area.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93% of </a:t>
            </a:r>
            <a:r>
              <a:rPr lang="en-US" dirty="0" smtClean="0"/>
              <a:t>immigrants </a:t>
            </a:r>
            <a:r>
              <a:rPr lang="en-US" dirty="0" smtClean="0"/>
              <a:t>are over 18 years old </a:t>
            </a:r>
            <a:r>
              <a:rPr lang="en-US" dirty="0" smtClean="0"/>
              <a:t>(</a:t>
            </a:r>
            <a:r>
              <a:rPr lang="en-US" dirty="0"/>
              <a:t>c</a:t>
            </a:r>
            <a:r>
              <a:rPr lang="en-US" dirty="0" smtClean="0"/>
              <a:t>ompared to </a:t>
            </a:r>
            <a:r>
              <a:rPr lang="en-US" dirty="0" smtClean="0"/>
              <a:t>71.6% for natives) and more working age.  (note:  Immigration status and race/ethnicity are different things.  Many </a:t>
            </a:r>
            <a:r>
              <a:rPr lang="en-US" dirty="0" smtClean="0"/>
              <a:t>foreign-born </a:t>
            </a:r>
            <a:r>
              <a:rPr lang="en-US" dirty="0" smtClean="0"/>
              <a:t>adults may have U.S. born/U.S. citizen children or siblings.)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Majority of these immigrants (665,014) are not U.S. citizens and have varying immigration legal statuses (LPR, TPS, Undocumented, etc.)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21.1</a:t>
            </a:r>
            <a:r>
              <a:rPr lang="en-US" dirty="0"/>
              <a:t>% of </a:t>
            </a:r>
            <a:r>
              <a:rPr lang="en-US" dirty="0" smtClean="0"/>
              <a:t>DC metro immigrants </a:t>
            </a:r>
            <a:r>
              <a:rPr lang="en-US" dirty="0"/>
              <a:t>do not have a high school diploma </a:t>
            </a:r>
            <a:r>
              <a:rPr lang="en-US" dirty="0" smtClean="0"/>
              <a:t>(compared </a:t>
            </a:r>
            <a:r>
              <a:rPr lang="en-US" dirty="0"/>
              <a:t>to 5.9% of native population</a:t>
            </a:r>
            <a:r>
              <a:rPr lang="en-US" dirty="0" smtClean="0"/>
              <a:t>).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 </a:t>
            </a:r>
            <a:r>
              <a:rPr lang="en-US" dirty="0" smtClean="0"/>
              <a:t>foreign-born </a:t>
            </a:r>
            <a:r>
              <a:rPr lang="en-US" dirty="0" smtClean="0"/>
              <a:t>household makes $</a:t>
            </a:r>
            <a:r>
              <a:rPr lang="en-US" dirty="0" smtClean="0"/>
              <a:t>18,789 </a:t>
            </a:r>
            <a:r>
              <a:rPr lang="en-US" dirty="0" smtClean="0"/>
              <a:t>less than a </a:t>
            </a:r>
            <a:r>
              <a:rPr lang="en-US" dirty="0" smtClean="0"/>
              <a:t>native-born </a:t>
            </a:r>
            <a:r>
              <a:rPr lang="en-US" dirty="0" smtClean="0"/>
              <a:t>household.  Only </a:t>
            </a:r>
            <a:r>
              <a:rPr lang="en-US" dirty="0"/>
              <a:t>A</a:t>
            </a:r>
            <a:r>
              <a:rPr lang="en-US" dirty="0" smtClean="0"/>
              <a:t>sian foreign-born </a:t>
            </a:r>
            <a:r>
              <a:rPr lang="en-US" dirty="0" smtClean="0"/>
              <a:t>households make very slightly more than their native counterpart.  (Note:  </a:t>
            </a:r>
            <a:r>
              <a:rPr lang="en-US" dirty="0" smtClean="0"/>
              <a:t>Foreign-born people </a:t>
            </a:r>
            <a:r>
              <a:rPr lang="en-US" dirty="0" smtClean="0"/>
              <a:t>get more income from earnings than their native counterpart.)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Nearly 40% of these immigrants entered recently (entered 2000 or later) and may still be </a:t>
            </a:r>
            <a:r>
              <a:rPr lang="en-US" dirty="0" smtClean="0"/>
              <a:t>adapting </a:t>
            </a:r>
            <a:r>
              <a:rPr lang="en-US" dirty="0" smtClean="0"/>
              <a:t>to U.S. culture and customs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Over 80% speak a language other than English at home, and nearly 40% do not speak English very well.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29% of immigrants do not have any health insurance.  45.9% of immigrants from Latin America do not have any health insurance.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 significant portion of the </a:t>
            </a:r>
            <a:r>
              <a:rPr lang="en-US" dirty="0" smtClean="0"/>
              <a:t>DC metro foreign-born </a:t>
            </a:r>
            <a:r>
              <a:rPr lang="en-US" dirty="0" smtClean="0"/>
              <a:t>population is undocumented.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Protection and </a:t>
            </a:r>
            <a:br>
              <a:rPr lang="en-US" dirty="0" smtClean="0"/>
            </a:br>
            <a:r>
              <a:rPr lang="en-US" dirty="0" smtClean="0"/>
              <a:t>Affordable Care Act</a:t>
            </a:r>
            <a:endParaRPr lang="en-US" dirty="0"/>
          </a:p>
        </p:txBody>
      </p:sp>
      <p:pic>
        <p:nvPicPr>
          <p:cNvPr id="8194" name="Picture 2" descr="http://www.ttpartners.com/tasks/sites/beta/assets/Image/health-care-reform-doc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038475"/>
            <a:ext cx="57435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5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the Affordable Care Act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93" y="1676400"/>
            <a:ext cx="5867400" cy="478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6248400"/>
            <a:ext cx="2971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 http</a:t>
            </a:r>
            <a:r>
              <a:rPr lang="en-US" sz="800" dirty="0"/>
              <a:t>://www.hhs.gov/healthcare/facts/timeline/index.html</a:t>
            </a:r>
          </a:p>
        </p:txBody>
      </p:sp>
    </p:spTree>
    <p:extLst>
      <p:ext uri="{BB962C8B-B14F-4D97-AF65-F5344CB8AC3E}">
        <p14:creationId xmlns:p14="http://schemas.microsoft.com/office/powerpoint/2010/main" val="219430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 Affordable Care Act </a:t>
            </a:r>
            <a:r>
              <a:rPr lang="en-US" sz="3200" b="1" dirty="0" smtClean="0"/>
              <a:t>and Fighting Fraud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33400" y="1600201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Affordable Care Act, the health care law, takes powerful steps toward combating health care fraud, waste, and abuse. The government has recovered a record-breaking $10.7 billion in recoveries of health care fraud in the last three years. Some of the new tools the Affordable Care Act has put in the hands of fraud fighters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b="1" dirty="0"/>
              <a:t>Tough new rules and sentences for criminals:</a:t>
            </a:r>
            <a:r>
              <a:rPr lang="en-US" dirty="0"/>
              <a:t> The law increases federal sentencing guidelines for health care fraud by 20-50% for crimes with over $1 million in losses.</a:t>
            </a:r>
          </a:p>
          <a:p>
            <a:r>
              <a:rPr lang="en-US" b="1" dirty="0"/>
              <a:t>Enhanced screening:</a:t>
            </a:r>
            <a:r>
              <a:rPr lang="en-US" dirty="0"/>
              <a:t> Providers and suppliers who may pose a higher risk of fraud or abuse are now required to undergo more scrutiny, including license checks and site visits. </a:t>
            </a:r>
          </a:p>
          <a:p>
            <a:r>
              <a:rPr lang="en-US" b="1" dirty="0"/>
              <a:t>State-of-the-art technology:</a:t>
            </a:r>
            <a:r>
              <a:rPr lang="en-US" dirty="0"/>
              <a:t> To target resources to highly suspect behaviors, the Center for Medicare &amp; Medicaid Services now uses advanced predictive modeling technology. </a:t>
            </a:r>
          </a:p>
          <a:p>
            <a:r>
              <a:rPr lang="en-US" b="1" dirty="0"/>
              <a:t>New resources:</a:t>
            </a:r>
            <a:r>
              <a:rPr lang="en-US" dirty="0"/>
              <a:t> The law provides an additional $350 million over 10 years to boost anti-fraud efforts.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6096000"/>
            <a:ext cx="403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 http</a:t>
            </a:r>
            <a:r>
              <a:rPr lang="en-US" sz="900" dirty="0"/>
              <a:t>://www.stopmedicarefraud.gov/aboutfraud/aca-fraud/index.html</a:t>
            </a:r>
          </a:p>
        </p:txBody>
      </p:sp>
    </p:spTree>
    <p:extLst>
      <p:ext uri="{BB962C8B-B14F-4D97-AF65-F5344CB8AC3E}">
        <p14:creationId xmlns:p14="http://schemas.microsoft.com/office/powerpoint/2010/main" val="427357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and Immigrants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9091" y="1497029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dirty="0" smtClean="0"/>
              <a:t>EXISTING </a:t>
            </a:r>
            <a:r>
              <a:rPr lang="en-US" dirty="0"/>
              <a:t>HEALTH AND SAFETY NET PROGRAMS </a:t>
            </a:r>
          </a:p>
          <a:p>
            <a:pPr marL="342900" indent="-342900">
              <a:buFontTx/>
              <a:buAutoNum type="arabicParenR"/>
            </a:pPr>
            <a:endParaRPr lang="en-US" dirty="0" smtClean="0"/>
          </a:p>
          <a:p>
            <a:pPr marL="342900" indent="-342900">
              <a:buFontTx/>
              <a:buAutoNum type="arabicParenR"/>
            </a:pPr>
            <a:r>
              <a:rPr lang="en-US" dirty="0" smtClean="0"/>
              <a:t>INDIVIDUAL MANDATE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FontTx/>
              <a:buAutoNum type="arabicParenR"/>
            </a:pPr>
            <a:r>
              <a:rPr lang="en-US" dirty="0"/>
              <a:t>TAX CREDITS/SUBSIDIES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STATE  HEALTH INSURANCE EXCHANGE (</a:t>
            </a:r>
            <a:r>
              <a:rPr lang="en-US" dirty="0"/>
              <a:t>a.k.a. State Health Insurance </a:t>
            </a:r>
            <a:r>
              <a:rPr lang="en-US" dirty="0" smtClean="0"/>
              <a:t>Marketplace)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ESSENTIAL HEALTH BENEFITS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Naturalized U.S. Citizens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Complete Federal Coverage</a:t>
            </a:r>
          </a:p>
          <a:p>
            <a:endParaRPr lang="en-US" dirty="0"/>
          </a:p>
          <a:p>
            <a:r>
              <a:rPr lang="en-US" dirty="0" smtClean="0"/>
              <a:t>Completely the same rights and obligations as any other U.S. citizen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314271"/>
            <a:ext cx="5723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Daniel Choi</a:t>
            </a:r>
          </a:p>
          <a:p>
            <a:pPr algn="ctr"/>
            <a:r>
              <a:rPr lang="en-US" dirty="0" smtClean="0"/>
              <a:t>Attorney</a:t>
            </a:r>
          </a:p>
          <a:p>
            <a:pPr algn="ctr"/>
            <a:r>
              <a:rPr lang="en-US" dirty="0" smtClean="0"/>
              <a:t>Immigrant Advocacy Program </a:t>
            </a:r>
          </a:p>
          <a:p>
            <a:pPr algn="ctr"/>
            <a:r>
              <a:rPr lang="en-US" b="1" dirty="0" smtClean="0"/>
              <a:t>Legal Aid Justice Center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03276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 IMMIGRANTS</a:t>
            </a:r>
          </a:p>
          <a:p>
            <a:pPr marL="342900" indent="-342900">
              <a:buAutoNum type="arabicParenR"/>
            </a:pPr>
            <a:r>
              <a:rPr lang="en-US" sz="3600" b="1" dirty="0" smtClean="0"/>
              <a:t> Metro DC Demographics</a:t>
            </a:r>
          </a:p>
          <a:p>
            <a:pPr marL="342900" indent="-342900">
              <a:buAutoNum type="arabicParenR"/>
            </a:pPr>
            <a:r>
              <a:rPr lang="en-US" sz="3600" b="1" dirty="0" smtClean="0"/>
              <a:t> Affordable Care Act</a:t>
            </a:r>
          </a:p>
          <a:p>
            <a:pPr marL="342900" indent="-342900">
              <a:buAutoNum type="arabicParenR"/>
            </a:pPr>
            <a:r>
              <a:rPr lang="en-US" sz="3600" b="1" dirty="0" smtClean="0"/>
              <a:t> What’s on the Horizon?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Lawfully Present Immigrants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219199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Limited federal </a:t>
            </a:r>
            <a:r>
              <a:rPr lang="en-US" sz="1600" b="1" dirty="0" smtClean="0"/>
              <a:t>coverage</a:t>
            </a:r>
            <a:endParaRPr lang="en-US" sz="1600" dirty="0"/>
          </a:p>
          <a:p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Subject </a:t>
            </a:r>
            <a:r>
              <a:rPr lang="en-US" sz="1600" dirty="0"/>
              <a:t>to the individual mandate and related tax penalty (exempt if low-income or meet specific </a:t>
            </a:r>
            <a:r>
              <a:rPr lang="en-US" sz="1600" dirty="0" smtClean="0"/>
              <a:t>criteria)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May </a:t>
            </a:r>
            <a:r>
              <a:rPr lang="en-US" sz="1600" dirty="0"/>
              <a:t>enroll in a “qualified health plan (QHP)” from the state insurance </a:t>
            </a:r>
            <a:r>
              <a:rPr lang="en-US" sz="1600" dirty="0" smtClean="0"/>
              <a:t>exchanges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Eligible </a:t>
            </a:r>
            <a:r>
              <a:rPr lang="en-US" sz="1600" dirty="0"/>
              <a:t>for premium tax credits and lower </a:t>
            </a:r>
            <a:r>
              <a:rPr lang="en-US" sz="1600" dirty="0" smtClean="0"/>
              <a:t>copayments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No </a:t>
            </a:r>
            <a:r>
              <a:rPr lang="en-US" sz="1600" dirty="0"/>
              <a:t>waiting periods for enrolling in state insurance exchanges or premium tax </a:t>
            </a:r>
            <a:r>
              <a:rPr lang="en-US" sz="1600" dirty="0" smtClean="0"/>
              <a:t>credits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Eligible </a:t>
            </a:r>
            <a:r>
              <a:rPr lang="en-US" sz="1600" dirty="0"/>
              <a:t>for the Pre-Existing Condition Insurance Plan (PCIP) and the Basic Health Plan (when available in </a:t>
            </a:r>
            <a:r>
              <a:rPr lang="en-US" sz="1600" dirty="0" smtClean="0"/>
              <a:t>state)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Current </a:t>
            </a:r>
            <a:r>
              <a:rPr lang="en-US" sz="1600" dirty="0"/>
              <a:t>federal immigrant eligibility restrictions in Medicaid maintained, including the five-year-or-more waiting period for most lawfully residing, low-income immigrant </a:t>
            </a:r>
            <a:r>
              <a:rPr lang="en-US" sz="1600" dirty="0" smtClean="0"/>
              <a:t>adults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Since </a:t>
            </a:r>
            <a:r>
              <a:rPr lang="en-US" sz="1600" dirty="0"/>
              <a:t>April 2009, states can choose to provide Medicaid and Children’s Health Insurance Program (CHIP) benefits to lawfully residing </a:t>
            </a:r>
            <a:r>
              <a:rPr lang="en-US" sz="1600" i="1" dirty="0"/>
              <a:t>children and pregnant women without a waiting period</a:t>
            </a:r>
            <a:r>
              <a:rPr lang="en-US" sz="1600" dirty="0"/>
              <a:t>. But in states that do not elect this option, these children and pregnant women must still wait five years or more before they can get affordable health care </a:t>
            </a:r>
            <a:r>
              <a:rPr lang="en-US" sz="1600" dirty="0" smtClean="0"/>
              <a:t>coverage.</a:t>
            </a:r>
          </a:p>
          <a:p>
            <a:endParaRPr lang="en-US" sz="1600" dirty="0" smtClean="0"/>
          </a:p>
          <a:p>
            <a:r>
              <a:rPr lang="en-US" sz="1600" dirty="0" smtClean="0"/>
              <a:t>EXCEPTION</a:t>
            </a:r>
            <a:r>
              <a:rPr lang="en-US" sz="1600" dirty="0"/>
              <a:t>: As of August 2012, Deferred Action for Childhood Arrivals (DACA) grantees are ineligible for Medicaid, CHIP, and ACA benefits.</a:t>
            </a:r>
            <a:endParaRPr lang="en-US" sz="16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624840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 National Immigrant Law Project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288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Immigrants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No federal </a:t>
            </a:r>
            <a:r>
              <a:rPr lang="en-US" b="1" dirty="0" smtClean="0"/>
              <a:t>coverage</a:t>
            </a:r>
            <a:endParaRPr lang="en-US" b="1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Not </a:t>
            </a:r>
            <a:r>
              <a:rPr lang="en-US" dirty="0"/>
              <a:t>allowed to purchase private health insurance at full cost in state insurance exchange(s</a:t>
            </a:r>
            <a:r>
              <a:rPr lang="en-US" dirty="0" smtClean="0"/>
              <a:t>)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Not </a:t>
            </a:r>
            <a:r>
              <a:rPr lang="en-US" dirty="0"/>
              <a:t>eligible for premium tax credits or lower </a:t>
            </a:r>
            <a:r>
              <a:rPr lang="en-US" dirty="0" smtClean="0"/>
              <a:t>copayments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Exempt </a:t>
            </a:r>
            <a:r>
              <a:rPr lang="en-US" dirty="0"/>
              <a:t>from individual </a:t>
            </a:r>
            <a:r>
              <a:rPr lang="en-US" dirty="0" smtClean="0"/>
              <a:t>mandate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Not </a:t>
            </a:r>
            <a:r>
              <a:rPr lang="en-US" dirty="0"/>
              <a:t>eligible for Medicare, nonemergency Medicaid, or </a:t>
            </a:r>
            <a:r>
              <a:rPr lang="en-US" dirty="0" smtClean="0"/>
              <a:t>CHIP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Remain </a:t>
            </a:r>
            <a:r>
              <a:rPr lang="en-US" dirty="0"/>
              <a:t>eligible for emergency care under federal </a:t>
            </a:r>
            <a:r>
              <a:rPr lang="en-US" dirty="0" smtClean="0"/>
              <a:t>law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Eligible </a:t>
            </a:r>
            <a:r>
              <a:rPr lang="en-US" dirty="0"/>
              <a:t>for Emergency Medicaid if </a:t>
            </a:r>
            <a:r>
              <a:rPr lang="en-US" dirty="0" smtClean="0"/>
              <a:t>low-income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Citizens or </a:t>
            </a:r>
            <a:r>
              <a:rPr lang="en-US" dirty="0"/>
              <a:t>lawfully present </a:t>
            </a:r>
            <a:r>
              <a:rPr lang="en-US" i="1" dirty="0"/>
              <a:t>children of undocumented parents</a:t>
            </a:r>
            <a:r>
              <a:rPr lang="en-US" dirty="0"/>
              <a:t> are eligible:</a:t>
            </a:r>
          </a:p>
          <a:p>
            <a:pPr lvl="1"/>
            <a:r>
              <a:rPr lang="en-US" dirty="0"/>
              <a:t>To purchase from the state insurance </a:t>
            </a:r>
            <a:r>
              <a:rPr lang="en-US" dirty="0" smtClean="0"/>
              <a:t>exchange</a:t>
            </a:r>
            <a:endParaRPr lang="en-US" dirty="0"/>
          </a:p>
          <a:p>
            <a:pPr lvl="1"/>
            <a:r>
              <a:rPr lang="en-US" dirty="0"/>
              <a:t>For premium tax credits and lower </a:t>
            </a:r>
            <a:r>
              <a:rPr lang="en-US" dirty="0" smtClean="0"/>
              <a:t>copayments</a:t>
            </a:r>
            <a:endParaRPr lang="en-US" dirty="0"/>
          </a:p>
          <a:p>
            <a:pPr lvl="1"/>
            <a:r>
              <a:rPr lang="en-US" dirty="0"/>
              <a:t>For Medicaid or </a:t>
            </a:r>
            <a:r>
              <a:rPr lang="en-US" dirty="0" smtClean="0"/>
              <a:t>CHIP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May seek nonemergency health services at community health centers or safety-net </a:t>
            </a:r>
            <a:r>
              <a:rPr lang="en-US" dirty="0" smtClean="0"/>
              <a:t>hospitals</a:t>
            </a:r>
            <a:endParaRPr lang="en-US" dirty="0" smtClean="0"/>
          </a:p>
          <a:p>
            <a:endParaRPr lang="en-US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624840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 National Immigrant Law Project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056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Comprehensive Immigration Reform affect ACA?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3423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Border Security, Economic Opportunity, and Immigration Modernization Act of 2013 (S. 744) is the Senate’s version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comprehensive immigration reform.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7432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Registered Provisional Immigrants (RPIs)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 individual mandate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May purchase full-cost health insurance in the new ACA-created insurance marketplaces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 subsidies, in the form of tax credits and cost-sharing reductions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W-Visa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Individual mandate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Considered “lawfully present” and eligible to purchase insurance in the new insurance marketplace and apply for subsidies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Not considered “qualified” immigrants under the 1996 welfare law and ineligible for federal means-tested public benefits test</a:t>
            </a:r>
          </a:p>
        </p:txBody>
      </p:sp>
    </p:spTree>
    <p:extLst>
      <p:ext uri="{BB962C8B-B14F-4D97-AF65-F5344CB8AC3E}">
        <p14:creationId xmlns:p14="http://schemas.microsoft.com/office/powerpoint/2010/main" val="25559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5610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5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Exchanges and Essential Health Benefits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0306"/>
            <a:ext cx="8096250" cy="443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94600" y="6248400"/>
            <a:ext cx="63912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 Kaiser Family Foundation - http</a:t>
            </a:r>
            <a:r>
              <a:rPr lang="en-US" sz="900" dirty="0"/>
              <a:t>://kff.org/health-reform/state-indicator/health-insurance-exchanges/</a:t>
            </a:r>
          </a:p>
        </p:txBody>
      </p:sp>
    </p:spTree>
    <p:extLst>
      <p:ext uri="{BB962C8B-B14F-4D97-AF65-F5344CB8AC3E}">
        <p14:creationId xmlns:p14="http://schemas.microsoft.com/office/powerpoint/2010/main" val="2161854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3" y="838200"/>
            <a:ext cx="9133195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What’s on the horizon?</a:t>
            </a:r>
            <a:endParaRPr lang="en-US" dirty="0"/>
          </a:p>
        </p:txBody>
      </p:sp>
      <p:pic>
        <p:nvPicPr>
          <p:cNvPr id="2050" name="Picture 2" descr="http://st.gdefon.ru/wallpapers_original/wallpapers/157143_doroga_shosse_ravnina_gorizont_dal_1280x8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5660"/>
            <a:ext cx="5780395" cy="36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34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IMMIGRANTS WILL BE DIRECTLY EFFECTED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4953000" cy="4832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 smtClean="0"/>
              <a:t>A significant number of immigrants will now be required to search for and purchase insurance:  </a:t>
            </a:r>
            <a:r>
              <a:rPr lang="en-US" sz="1400" dirty="0" smtClean="0"/>
              <a:t>29% of </a:t>
            </a:r>
            <a:r>
              <a:rPr lang="en-US" sz="1400" dirty="0" smtClean="0"/>
              <a:t>foreign-born </a:t>
            </a:r>
            <a:r>
              <a:rPr lang="en-US" sz="1400" dirty="0"/>
              <a:t>(~$348,158 people) </a:t>
            </a:r>
            <a:r>
              <a:rPr lang="en-US" sz="1400" dirty="0" smtClean="0"/>
              <a:t>in the </a:t>
            </a:r>
            <a:r>
              <a:rPr lang="en-US" sz="1400" dirty="0" smtClean="0"/>
              <a:t>DC metro area </a:t>
            </a:r>
            <a:r>
              <a:rPr lang="en-US" sz="1400" dirty="0" smtClean="0"/>
              <a:t>are uninsured.  Many will be purchasing insurance for themselves and their families (possibly for the first time in their lives).</a:t>
            </a:r>
          </a:p>
          <a:p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b="1" dirty="0" smtClean="0"/>
              <a:t>Many immigrants will not know which requirements they have to follow:   </a:t>
            </a:r>
            <a:r>
              <a:rPr lang="en-US" sz="1400" dirty="0" smtClean="0"/>
              <a:t>665,014 </a:t>
            </a:r>
            <a:r>
              <a:rPr lang="en-US" sz="1400" dirty="0" smtClean="0"/>
              <a:t>foreign-born </a:t>
            </a:r>
            <a:r>
              <a:rPr lang="en-US" sz="1400" dirty="0"/>
              <a:t>are not U.S. citizens and </a:t>
            </a:r>
            <a:r>
              <a:rPr lang="en-US" sz="1400" dirty="0" smtClean="0"/>
              <a:t>have varying immigration statuses.  </a:t>
            </a: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b="1" dirty="0" smtClean="0"/>
              <a:t>Many immigrants will have difficulty understanding all their options:</a:t>
            </a:r>
            <a:r>
              <a:rPr lang="en-US" sz="1400" dirty="0" smtClean="0"/>
              <a:t>  21.1% of the </a:t>
            </a:r>
            <a:r>
              <a:rPr lang="en-US" sz="1400" dirty="0" smtClean="0"/>
              <a:t>foreign-born </a:t>
            </a:r>
            <a:r>
              <a:rPr lang="en-US" sz="1400" dirty="0" smtClean="0"/>
              <a:t>in the </a:t>
            </a:r>
            <a:r>
              <a:rPr lang="en-US" sz="1400" dirty="0" smtClean="0"/>
              <a:t>DC metro area </a:t>
            </a:r>
            <a:r>
              <a:rPr lang="en-US" sz="1400" dirty="0" smtClean="0"/>
              <a:t>have less </a:t>
            </a:r>
            <a:r>
              <a:rPr lang="en-US" sz="1400" dirty="0" smtClean="0"/>
              <a:t>than a </a:t>
            </a:r>
            <a:r>
              <a:rPr lang="en-US" sz="1400" dirty="0" smtClean="0"/>
              <a:t>high school education and 39.7% </a:t>
            </a:r>
            <a:r>
              <a:rPr lang="en-US" sz="1400" dirty="0" smtClean="0"/>
              <a:t>do not speak English well.  </a:t>
            </a:r>
            <a:r>
              <a:rPr lang="en-US" sz="1400" dirty="0" smtClean="0"/>
              <a:t>Options under state exchanges and essential health benefits may vary widely.</a:t>
            </a:r>
          </a:p>
          <a:p>
            <a:r>
              <a:rPr lang="en-US" sz="1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/>
              <a:t>Many immigrants will be prohibited from purchasing insurance in the United </a:t>
            </a:r>
            <a:r>
              <a:rPr lang="en-US" sz="1400" b="1" dirty="0" smtClean="0"/>
              <a:t>States:  </a:t>
            </a:r>
            <a:r>
              <a:rPr lang="en-US" sz="1400" dirty="0" smtClean="0"/>
              <a:t>Approximately </a:t>
            </a:r>
            <a:r>
              <a:rPr lang="en-US" sz="1400" dirty="0"/>
              <a:t>510,000 undocumented people in Washington D.C., Virginia, and Maryland will be prohibited from </a:t>
            </a:r>
            <a:r>
              <a:rPr lang="en-US" sz="1400" dirty="0" smtClean="0"/>
              <a:t>participating in state exchanges.  They will have to rely almost exclusively on free local clinics and emergency rooms.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2209800"/>
            <a:ext cx="25908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AFFINITY FRAUD</a:t>
            </a:r>
          </a:p>
          <a:p>
            <a:endParaRPr lang="en-US" dirty="0"/>
          </a:p>
          <a:p>
            <a:r>
              <a:rPr lang="en-US" dirty="0" smtClean="0"/>
              <a:t>MEDICAL DEBT CASES (INCL. UNFAIR DEBT COLLECTION PRACTICES)</a:t>
            </a:r>
          </a:p>
          <a:p>
            <a:endParaRPr lang="en-US" dirty="0"/>
          </a:p>
          <a:p>
            <a:r>
              <a:rPr lang="en-US" dirty="0" smtClean="0"/>
              <a:t>UNLICENSED PRACTICE OF MEDICINE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348055" y="2843080"/>
            <a:ext cx="605162" cy="73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31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Education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7315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dirty="0" smtClean="0"/>
              <a:t>Ethnic Media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Grassroots Community Partners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Language Access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algn="ctr"/>
            <a:r>
              <a:rPr lang="en-US" sz="2400" b="1" dirty="0" smtClean="0"/>
              <a:t>A great amount of outreach and education will be needed to prevent and address consumer fraud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89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lykaw.alltop.com/wp-content/uploads/2013/02/question-comments-concerns-customer-service-500x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2583402" cy="258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1242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Daniel Choi</a:t>
            </a:r>
          </a:p>
          <a:p>
            <a:r>
              <a:rPr lang="en-US" sz="2400" b="1" dirty="0" smtClean="0"/>
              <a:t>Attorney</a:t>
            </a:r>
          </a:p>
          <a:p>
            <a:r>
              <a:rPr lang="en-US" sz="2400" b="1" dirty="0" smtClean="0"/>
              <a:t>Legal Aid Justice Center – Immigrant Advocacy Program</a:t>
            </a:r>
          </a:p>
          <a:p>
            <a:r>
              <a:rPr lang="en-US" sz="2400" b="1" dirty="0" smtClean="0"/>
              <a:t>6400 Arlington Blvd, suite 600, Falls Church, VA 22042</a:t>
            </a:r>
          </a:p>
          <a:p>
            <a:r>
              <a:rPr lang="en-US" sz="2400" b="1" dirty="0" smtClean="0"/>
              <a:t>Tel:	(703) 778-3450 </a:t>
            </a:r>
            <a:r>
              <a:rPr lang="en-US" sz="2400" b="1" dirty="0" smtClean="0"/>
              <a:t>ext. </a:t>
            </a:r>
            <a:r>
              <a:rPr lang="en-US" sz="2400" b="1" dirty="0" smtClean="0"/>
              <a:t>409</a:t>
            </a:r>
          </a:p>
          <a:p>
            <a:r>
              <a:rPr lang="en-US" sz="2400" b="1" dirty="0" smtClean="0"/>
              <a:t>Fax:	(703) 778- 3454</a:t>
            </a:r>
          </a:p>
          <a:p>
            <a:r>
              <a:rPr lang="en-US" sz="2400" b="1" dirty="0" smtClean="0"/>
              <a:t>Email:	</a:t>
            </a:r>
            <a:r>
              <a:rPr lang="en-US" sz="2400" b="1" dirty="0" smtClean="0">
                <a:hlinkClick r:id="rId4"/>
              </a:rPr>
              <a:t>danc@justice4all.org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664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METRO DC DEMOGRAPHICS</a:t>
            </a:r>
            <a:endParaRPr lang="en-US" dirty="0"/>
          </a:p>
        </p:txBody>
      </p:sp>
      <p:pic>
        <p:nvPicPr>
          <p:cNvPr id="4098" name="Picture 2" descr="http://b5media_b4.s3.amazonaws.com/28/files/2006/10/metro-gallery-place-boardingtrain-from-metro-s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3442"/>
            <a:ext cx="5996297" cy="391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Metropolitan Washington DC?</a:t>
            </a:r>
            <a:endParaRPr lang="en-US" dirty="0"/>
          </a:p>
        </p:txBody>
      </p:sp>
      <p:pic>
        <p:nvPicPr>
          <p:cNvPr id="2050" name="Picture 2" descr="https://upload.wikimedia.org/wikipedia/commons/thumb/a/a2/Dc_msa_map.png/450px-Dc_msa_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447800"/>
            <a:ext cx="39624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Metro DC Definition</a:t>
            </a:r>
          </a:p>
          <a:p>
            <a:r>
              <a:rPr lang="en-US" dirty="0" smtClean="0"/>
              <a:t>Census Metropolitan Area is comprised of the:</a:t>
            </a:r>
          </a:p>
          <a:p>
            <a:pPr marL="342900" indent="-342900">
              <a:buAutoNum type="arabicParenR"/>
            </a:pPr>
            <a:r>
              <a:rPr lang="en-US" u="sng" dirty="0" smtClean="0"/>
              <a:t>DC</a:t>
            </a:r>
            <a:r>
              <a:rPr lang="en-US" dirty="0" smtClean="0"/>
              <a:t>:	District of Columbia</a:t>
            </a:r>
          </a:p>
          <a:p>
            <a:pPr marL="342900" indent="-342900">
              <a:buAutoNum type="arabicParenR"/>
            </a:pPr>
            <a:r>
              <a:rPr lang="en-US" u="sng" dirty="0" smtClean="0"/>
              <a:t>MD</a:t>
            </a:r>
            <a:r>
              <a:rPr lang="en-US" dirty="0" smtClean="0"/>
              <a:t>:  	Calvert, Charles, Frederick, Montgomery, and Prince George's counties</a:t>
            </a:r>
          </a:p>
          <a:p>
            <a:pPr marL="342900" indent="-342900">
              <a:buAutoNum type="arabicParenR"/>
            </a:pPr>
            <a:r>
              <a:rPr lang="en-US" u="sng" dirty="0" smtClean="0"/>
              <a:t>VA</a:t>
            </a:r>
            <a:r>
              <a:rPr lang="en-US" dirty="0" smtClean="0"/>
              <a:t>:	Arlington, Clarke, Fairfax, Fauquier, Loudoun, Prince William, Spotsylvania, Stafford, and Warren counties; Alexandria city, Fairfax city, Falls Church city, Fredericksburg city, Manassas city, and Manassas Park city</a:t>
            </a:r>
          </a:p>
          <a:p>
            <a:pPr marL="342900" indent="-342900">
              <a:buAutoNum type="arabicParenR"/>
            </a:pPr>
            <a:r>
              <a:rPr lang="en-US" u="sng" dirty="0" smtClean="0"/>
              <a:t>WV</a:t>
            </a:r>
            <a:r>
              <a:rPr lang="en-US" dirty="0" smtClean="0"/>
              <a:t>:	Jefferson County</a:t>
            </a:r>
          </a:p>
          <a:p>
            <a:endParaRPr lang="en-US" dirty="0" smtClean="0"/>
          </a:p>
          <a:p>
            <a:r>
              <a:rPr lang="en-US" sz="900" dirty="0" smtClean="0"/>
              <a:t>Source: http://www.census.gov/econ/census/snapshots_center/dc.html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924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104692"/>
              </p:ext>
            </p:extLst>
          </p:nvPr>
        </p:nvGraphicFramePr>
        <p:xfrm>
          <a:off x="4572000" y="1371600"/>
          <a:ext cx="3884377" cy="388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375058"/>
              </p:ext>
            </p:extLst>
          </p:nvPr>
        </p:nvGraphicFramePr>
        <p:xfrm>
          <a:off x="609600" y="1367518"/>
          <a:ext cx="3886200" cy="389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5410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latin typeface="Arial Rounded MT Bold" pitchFamily="34" charset="0"/>
              </a:rPr>
              <a:t>Over 1 out 5 metro DC resident is foreign born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Arial Rounded MT Bold" pitchFamily="34" charset="0"/>
              </a:rPr>
              <a:t>Most of the </a:t>
            </a:r>
            <a:r>
              <a:rPr lang="en-US" b="1" dirty="0" smtClean="0">
                <a:latin typeface="Arial Rounded MT Bold" pitchFamily="34" charset="0"/>
              </a:rPr>
              <a:t>foreign </a:t>
            </a:r>
            <a:r>
              <a:rPr lang="en-US" b="1" dirty="0" smtClean="0">
                <a:latin typeface="Arial Rounded MT Bold" pitchFamily="34" charset="0"/>
              </a:rPr>
              <a:t>born are from Latin America and Asia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64770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U.S. Census (ACS)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821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and Age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56740"/>
              </p:ext>
            </p:extLst>
          </p:nvPr>
        </p:nvGraphicFramePr>
        <p:xfrm>
          <a:off x="685800" y="1447800"/>
          <a:ext cx="8077202" cy="4729009"/>
        </p:xfrm>
        <a:graphic>
          <a:graphicData uri="http://schemas.openxmlformats.org/drawingml/2006/table">
            <a:tbl>
              <a:tblPr/>
              <a:tblGrid>
                <a:gridCol w="1153886"/>
                <a:gridCol w="1153886"/>
                <a:gridCol w="1153886"/>
                <a:gridCol w="1153886"/>
                <a:gridCol w="1153886"/>
                <a:gridCol w="1153886"/>
                <a:gridCol w="1153886"/>
              </a:tblGrid>
              <a:tr h="234966">
                <a:tc>
                  <a:txBody>
                    <a:bodyPr/>
                    <a:lstStyle/>
                    <a:p>
                      <a:r>
                        <a:rPr lang="en-US" sz="900" dirty="0"/>
                        <a:t>SEX AND AGE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  <a:r>
                        <a:rPr lang="en-US" sz="900" dirty="0" smtClean="0"/>
                        <a:t>NATIVE</a:t>
                      </a:r>
                      <a:endParaRPr lang="en-US" sz="900" dirty="0"/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FOREIGN BORN</a:t>
                      </a:r>
                      <a:endParaRPr lang="en-US" sz="900" dirty="0"/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AFRICA</a:t>
                      </a:r>
                      <a:endParaRPr lang="en-US" sz="900" dirty="0"/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LATIN AMERICA</a:t>
                      </a:r>
                      <a:endParaRPr lang="en-US" sz="900" dirty="0"/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ASIA</a:t>
                      </a:r>
                      <a:endParaRPr lang="en-US" sz="900" dirty="0"/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EUROPE</a:t>
                      </a:r>
                      <a:endParaRPr lang="en-US" sz="900" dirty="0"/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729">
                <a:tc>
                  <a:txBody>
                    <a:bodyPr/>
                    <a:lstStyle/>
                    <a:p>
                      <a:r>
                        <a:rPr lang="en-US" sz="900" dirty="0"/>
                        <a:t>Total population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4,395,451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1,207,024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162,843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488,434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429,058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109,665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66">
                <a:tc>
                  <a:txBody>
                    <a:bodyPr/>
                    <a:lstStyle/>
                    <a:p>
                      <a:r>
                        <a:rPr lang="en-US" sz="900" dirty="0"/>
                        <a:t>Male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48.8%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48.5%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49.7%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51.6%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46.3%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41.8%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3666">
                <a:tc>
                  <a:txBody>
                    <a:bodyPr/>
                    <a:lstStyle/>
                    <a:p>
                      <a:r>
                        <a:rPr lang="en-US" sz="900" dirty="0"/>
                        <a:t>Female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51.2%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51.5%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50.3%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48.4%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53.7%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58.2%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3666"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66">
                <a:tc>
                  <a:txBody>
                    <a:bodyPr/>
                    <a:lstStyle/>
                    <a:p>
                      <a:r>
                        <a:rPr lang="en-US" sz="900" dirty="0"/>
                        <a:t>Under 5 years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8.4%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0.7%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0.7%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0.5%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0.7%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1.3%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966">
                <a:tc>
                  <a:txBody>
                    <a:bodyPr/>
                    <a:lstStyle/>
                    <a:p>
                      <a:r>
                        <a:rPr lang="en-US" sz="900" dirty="0"/>
                        <a:t>5 to 17 years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20.0%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6.4%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7.8%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6.1%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5.8%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6.8%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966">
                <a:tc>
                  <a:txBody>
                    <a:bodyPr/>
                    <a:lstStyle/>
                    <a:p>
                      <a:r>
                        <a:rPr lang="en-US" sz="900" dirty="0"/>
                        <a:t>18 to 24 years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9.5%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8.1%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7.8%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10.3%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6.1%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7.2%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966">
                <a:tc>
                  <a:txBody>
                    <a:bodyPr/>
                    <a:lstStyle/>
                    <a:p>
                      <a:r>
                        <a:rPr lang="en-US" sz="900" dirty="0"/>
                        <a:t>25 to 34 years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13.5%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22.2%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22.1%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26.9%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18.8%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15.1%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966">
                <a:tc>
                  <a:txBody>
                    <a:bodyPr/>
                    <a:lstStyle/>
                    <a:p>
                      <a:r>
                        <a:rPr lang="en-US" sz="900" dirty="0"/>
                        <a:t>35 to 44 years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12.7%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23.6%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25.8%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24.5%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23.2%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18.5%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966">
                <a:tc>
                  <a:txBody>
                    <a:bodyPr/>
                    <a:lstStyle/>
                    <a:p>
                      <a:r>
                        <a:rPr lang="en-US" sz="900" dirty="0"/>
                        <a:t>45 to 54 years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14.4%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18.3%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20.3%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17.1%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19.6%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15.9%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966">
                <a:tc>
                  <a:txBody>
                    <a:bodyPr/>
                    <a:lstStyle/>
                    <a:p>
                      <a:r>
                        <a:rPr lang="en-US" sz="900" dirty="0"/>
                        <a:t>55 to 64 years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11.3%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11.3%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10.3%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8.8%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14.0%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13.2%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966">
                <a:tc>
                  <a:txBody>
                    <a:bodyPr/>
                    <a:lstStyle/>
                    <a:p>
                      <a:r>
                        <a:rPr lang="en-US" sz="900" dirty="0"/>
                        <a:t>65 to 74 years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5.7%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5.9%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3.9%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3.7%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7.8%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11.3%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0729">
                <a:tc>
                  <a:txBody>
                    <a:bodyPr/>
                    <a:lstStyle/>
                    <a:p>
                      <a:r>
                        <a:rPr lang="en-US" sz="900" dirty="0"/>
                        <a:t>75 years and over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4.5%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3.6%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1.3%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2.2%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4.1%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10.7%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3666"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6281">
                <a:tc>
                  <a:txBody>
                    <a:bodyPr/>
                    <a:lstStyle/>
                    <a:p>
                      <a:r>
                        <a:rPr lang="en-US" sz="900" dirty="0"/>
                        <a:t>Median age (years)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33.8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40.2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39.3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37.3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42.9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45.7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3666"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0729">
                <a:tc>
                  <a:txBody>
                    <a:bodyPr/>
                    <a:lstStyle/>
                    <a:p>
                      <a:r>
                        <a:rPr lang="en-US" sz="900" dirty="0"/>
                        <a:t>18 years and over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71.6%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93.0%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91.5%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93.4%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93.5%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91.9%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0729">
                <a:tc>
                  <a:txBody>
                    <a:bodyPr/>
                    <a:lstStyle/>
                    <a:p>
                      <a:r>
                        <a:rPr lang="en-US" sz="900" dirty="0"/>
                        <a:t>21 years and over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67.4%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90.2%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88.6%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90.2%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91.4%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88.5%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0729">
                <a:tc>
                  <a:txBody>
                    <a:bodyPr/>
                    <a:lstStyle/>
                    <a:p>
                      <a:r>
                        <a:rPr lang="en-US" sz="900" dirty="0"/>
                        <a:t>62 years and over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13.2%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12.2%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7.3%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7.8%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15.3%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25.9%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0729">
                <a:tc>
                  <a:txBody>
                    <a:bodyPr/>
                    <a:lstStyle/>
                    <a:p>
                      <a:r>
                        <a:rPr lang="en-US" sz="900" dirty="0"/>
                        <a:t>65 years and over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10.2%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9.5%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5.2%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5.9%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11.9%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22.0%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4515"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149" marR="21149" marT="10575" marB="10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149" marR="21149" marT="10575" marB="10575">
                    <a:lnL w="12700" cmpd="sng">
                      <a:noFill/>
                      <a:prstDash val="solid"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149" marR="21149" marT="10575" marB="10575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149" marR="21149" marT="10575" marB="10575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149" marR="21149" marT="10575" marB="10575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149" marR="21149" marT="10575" marB="10575"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4586" y="64770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U.S. Census (ACS)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39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Citizenship and Entry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635357"/>
              </p:ext>
            </p:extLst>
          </p:nvPr>
        </p:nvGraphicFramePr>
        <p:xfrm>
          <a:off x="533400" y="1351870"/>
          <a:ext cx="8305800" cy="3567512"/>
        </p:xfrm>
        <a:graphic>
          <a:graphicData uri="http://schemas.openxmlformats.org/drawingml/2006/table">
            <a:tbl>
              <a:tblPr/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920986">
                <a:tc>
                  <a:txBody>
                    <a:bodyPr/>
                    <a:lstStyle/>
                    <a:p>
                      <a:r>
                        <a:rPr lang="en-US" sz="1050" b="1" dirty="0"/>
                        <a:t>PLACE OF BIRTH, CITIZENSHIP STATUS AND YEAR OF ENTRY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 </a:t>
                      </a:r>
                      <a:r>
                        <a:rPr lang="en-US" sz="1050" b="1" dirty="0" smtClean="0"/>
                        <a:t>AFRICA</a:t>
                      </a:r>
                      <a:endParaRPr lang="en-US" sz="1050" b="1" dirty="0"/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LATIN AMERICA</a:t>
                      </a:r>
                      <a:endParaRPr lang="en-US" sz="1050" b="1" dirty="0"/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ASIA</a:t>
                      </a:r>
                      <a:endParaRPr lang="en-US" sz="1050" b="1" dirty="0"/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EUROPE</a:t>
                      </a:r>
                      <a:endParaRPr lang="en-US" sz="1050" b="1" dirty="0"/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ALL FOREIGN BORN</a:t>
                      </a:r>
                      <a:endParaRPr lang="en-US" sz="1050" b="1" dirty="0"/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48">
                <a:tc>
                  <a:txBody>
                    <a:bodyPr/>
                    <a:lstStyle/>
                    <a:p>
                      <a:r>
                        <a:rPr lang="en-US" sz="1050" b="1" dirty="0"/>
                        <a:t>Foreign born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162,843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488,434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429,058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109,665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1,207,024</a:t>
                      </a:r>
                      <a:endParaRPr lang="en-US" sz="1050" b="1" dirty="0"/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6485">
                <a:tc>
                  <a:txBody>
                    <a:bodyPr/>
                    <a:lstStyle/>
                    <a:p>
                      <a:r>
                        <a:rPr lang="en-US" sz="1050" b="1" dirty="0"/>
                        <a:t> 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 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 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 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 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6280">
                <a:tc>
                  <a:txBody>
                    <a:bodyPr/>
                    <a:lstStyle/>
                    <a:p>
                      <a:r>
                        <a:rPr lang="en-US" sz="1050" b="1" dirty="0"/>
                        <a:t>Foreign born; naturalized U.S. citizen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70,082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148,538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256,449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60,177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542,010</a:t>
                      </a:r>
                      <a:endParaRPr lang="en-US" sz="1050" b="1" dirty="0"/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6280">
                <a:tc>
                  <a:txBody>
                    <a:bodyPr/>
                    <a:lstStyle/>
                    <a:p>
                      <a:r>
                        <a:rPr lang="en-US" sz="1050" b="1" dirty="0"/>
                        <a:t>Foreign born; not a U.S. citizen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92,761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339,896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172,609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49,488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665,014</a:t>
                      </a:r>
                      <a:endParaRPr lang="en-US" sz="1050" b="1" dirty="0"/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6485">
                <a:tc>
                  <a:txBody>
                    <a:bodyPr/>
                    <a:lstStyle/>
                    <a:p>
                      <a:r>
                        <a:rPr lang="en-US" sz="1050" b="1" dirty="0"/>
                        <a:t> 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 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 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 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 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925">
                <a:tc>
                  <a:txBody>
                    <a:bodyPr/>
                    <a:lstStyle/>
                    <a:p>
                      <a:r>
                        <a:rPr lang="en-US" sz="1050" b="1" dirty="0"/>
                        <a:t>Entered 2000 or later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50.1%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41.9%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35.3%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33.6%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39.8%</a:t>
                      </a:r>
                      <a:endParaRPr lang="en-US" sz="1050" b="1" dirty="0"/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8925">
                <a:tc>
                  <a:txBody>
                    <a:bodyPr/>
                    <a:lstStyle/>
                    <a:p>
                      <a:r>
                        <a:rPr lang="en-US" sz="1050" b="1" dirty="0"/>
                        <a:t>Entered 1990 to 1999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29.2%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28.9%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27.5%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24.0%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28.0%</a:t>
                      </a:r>
                      <a:endParaRPr lang="en-US" sz="1050" b="1" dirty="0"/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898">
                <a:tc>
                  <a:txBody>
                    <a:bodyPr/>
                    <a:lstStyle/>
                    <a:p>
                      <a:r>
                        <a:rPr lang="en-US" sz="1050" b="1" dirty="0"/>
                        <a:t>Entered before 1990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20.7%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29.1%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37.2%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42.4%</a:t>
                      </a:r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32.2%</a:t>
                      </a:r>
                      <a:endParaRPr lang="en-US" sz="1050" b="1" dirty="0"/>
                    </a:p>
                  </a:txBody>
                  <a:tcPr marL="26940" marR="26940" marT="13470" marB="13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86600" y="6369278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U.S. Census (ACS)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699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Attainment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16634"/>
              </p:ext>
            </p:extLst>
          </p:nvPr>
        </p:nvGraphicFramePr>
        <p:xfrm>
          <a:off x="685798" y="1295400"/>
          <a:ext cx="7772401" cy="5029198"/>
        </p:xfrm>
        <a:graphic>
          <a:graphicData uri="http://schemas.openxmlformats.org/drawingml/2006/table">
            <a:tbl>
              <a:tblPr/>
              <a:tblGrid>
                <a:gridCol w="1110343"/>
                <a:gridCol w="1110343"/>
                <a:gridCol w="1110343"/>
                <a:gridCol w="1110343"/>
                <a:gridCol w="1110343"/>
                <a:gridCol w="1110343"/>
                <a:gridCol w="1110343"/>
              </a:tblGrid>
              <a:tr h="504252">
                <a:tc>
                  <a:txBody>
                    <a:bodyPr/>
                    <a:lstStyle/>
                    <a:p>
                      <a:r>
                        <a:rPr lang="en-US" sz="1000" dirty="0"/>
                        <a:t>EDUCATIONAL ATTAINMENT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 </a:t>
                      </a:r>
                      <a:r>
                        <a:rPr lang="en-US" sz="1000" dirty="0" smtClean="0"/>
                        <a:t>NATIVE</a:t>
                      </a:r>
                      <a:endParaRPr lang="en-US" sz="1000" dirty="0"/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FOREIGN</a:t>
                      </a:r>
                      <a:endParaRPr lang="en-US" sz="1000" dirty="0"/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AFRICA</a:t>
                      </a:r>
                      <a:r>
                        <a:rPr lang="en-US" sz="1000" dirty="0"/>
                        <a:t> 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LATIN AMERICA</a:t>
                      </a:r>
                      <a:endParaRPr lang="en-US" sz="1000" dirty="0"/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ASIA</a:t>
                      </a:r>
                      <a:endParaRPr lang="en-US" sz="1000" dirty="0"/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EUROPE</a:t>
                      </a:r>
                      <a:endParaRPr lang="en-US" sz="1000" dirty="0"/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252">
                <a:tc>
                  <a:txBody>
                    <a:bodyPr/>
                    <a:lstStyle/>
                    <a:p>
                      <a:r>
                        <a:rPr lang="en-US" sz="1000" dirty="0"/>
                        <a:t>Population 25 years and over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2,727,067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1,024,466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136,363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405,989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375,154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92,881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252">
                <a:tc>
                  <a:txBody>
                    <a:bodyPr/>
                    <a:lstStyle/>
                    <a:p>
                      <a:r>
                        <a:rPr lang="en-US" sz="1000" dirty="0"/>
                        <a:t>Less than high school diploma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5.9%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21.1%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8.8%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39.1%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10.5%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6.3%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4993">
                <a:tc>
                  <a:txBody>
                    <a:bodyPr/>
                    <a:lstStyle/>
                    <a:p>
                      <a:r>
                        <a:rPr lang="en-US" sz="1000" dirty="0"/>
                        <a:t>High school graduate (includes equivalency)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19.7%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18.7%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21.2%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24.1%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13.6%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12.8%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229">
                <a:tc>
                  <a:txBody>
                    <a:bodyPr/>
                    <a:lstStyle/>
                    <a:p>
                      <a:r>
                        <a:rPr lang="en-US" sz="1000" dirty="0"/>
                        <a:t>Some college or associate's degree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24.6%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19.2%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30.0%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18.3%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16.6%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18.1%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999">
                <a:tc>
                  <a:txBody>
                    <a:bodyPr/>
                    <a:lstStyle/>
                    <a:p>
                      <a:r>
                        <a:rPr lang="en-US" sz="1000" dirty="0"/>
                        <a:t>Bachelor's degree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26.2%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20.8%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23.8%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10.7%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29.8%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23.2%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229">
                <a:tc>
                  <a:txBody>
                    <a:bodyPr/>
                    <a:lstStyle/>
                    <a:p>
                      <a:r>
                        <a:rPr lang="en-US" sz="1000" dirty="0"/>
                        <a:t>Graduate or professional degree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23.5%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20.1%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16.2%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7.8%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29.5%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39.6%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511">
                <a:tc>
                  <a:txBody>
                    <a:bodyPr/>
                    <a:lstStyle/>
                    <a:p>
                      <a:r>
                        <a:rPr lang="en-US" sz="1000" dirty="0"/>
                        <a:t> 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 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 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 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 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 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 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9229">
                <a:tc>
                  <a:txBody>
                    <a:bodyPr/>
                    <a:lstStyle/>
                    <a:p>
                      <a:r>
                        <a:rPr lang="en-US" sz="1000" dirty="0"/>
                        <a:t>High school graduate or higher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94.1%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78.9%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91.2%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60.9%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89.5%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93.7%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4252">
                <a:tc>
                  <a:txBody>
                    <a:bodyPr/>
                    <a:lstStyle/>
                    <a:p>
                      <a:r>
                        <a:rPr lang="en-US" sz="1000" dirty="0"/>
                        <a:t>Bachelor's degree or higher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49.7%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41.0%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40.0%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18.5%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59.3%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62.7%</a:t>
                      </a:r>
                    </a:p>
                  </a:txBody>
                  <a:tcPr marL="14414" marR="14414" marT="7207" marB="7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600" y="6369278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U.S. Census (ACS)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99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38404"/>
              </p:ext>
            </p:extLst>
          </p:nvPr>
        </p:nvGraphicFramePr>
        <p:xfrm>
          <a:off x="457200" y="1447800"/>
          <a:ext cx="8458200" cy="4714982"/>
        </p:xfrm>
        <a:graphic>
          <a:graphicData uri="http://schemas.openxmlformats.org/drawingml/2006/table">
            <a:tbl>
              <a:tblPr/>
              <a:tblGrid>
                <a:gridCol w="4108266"/>
                <a:gridCol w="724989"/>
                <a:gridCol w="724989"/>
                <a:gridCol w="724989"/>
                <a:gridCol w="724989"/>
                <a:gridCol w="724989"/>
                <a:gridCol w="724989"/>
              </a:tblGrid>
              <a:tr h="348732">
                <a:tc>
                  <a:txBody>
                    <a:bodyPr/>
                    <a:lstStyle/>
                    <a:p>
                      <a:r>
                        <a:rPr lang="en-US" sz="1100" dirty="0"/>
                        <a:t>INCOME IN THE PAST 12 MONTHS (IN 2011 INFLATION-ADJUSTED DOLLARS)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  <a:r>
                        <a:rPr lang="en-US" sz="1100" dirty="0" smtClean="0"/>
                        <a:t>NATIVE</a:t>
                      </a:r>
                      <a:endParaRPr lang="en-US" sz="1100" dirty="0"/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FOREIGN BORN</a:t>
                      </a:r>
                      <a:endParaRPr lang="en-US" sz="1100" dirty="0"/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</a:t>
                      </a:r>
                      <a:endParaRPr lang="en-US" sz="1100" dirty="0"/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LATIN AMERICA</a:t>
                      </a:r>
                      <a:endParaRPr lang="en-US" sz="1100" dirty="0"/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</a:t>
                      </a:r>
                      <a:endParaRPr lang="en-US" sz="1100" dirty="0"/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EUROPE</a:t>
                      </a:r>
                      <a:endParaRPr lang="en-US" sz="1100" dirty="0"/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r>
                        <a:rPr lang="en-US" sz="1100" dirty="0"/>
                        <a:t>Households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1,579,753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467,570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68,694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171,986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169,524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49,714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Median household income (dollars)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92,401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73,612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59,141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60,338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94,462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91,328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With earnings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85.6%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92.3%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96.2%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95.0%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91.7%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80.2%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With Social Security income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20.8%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13.0%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6.5%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9.5%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15.3%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26.1%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With Supplemental Security Income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2.7%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2.1%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1.7%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1.7%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2.9%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1.8%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With cash public assistance income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1.9%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2.0%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2.5%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2.5%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1.6%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0.9%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With retirement income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21.4%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7.4%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4.3%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4.9%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7.4%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19.6%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With Food Stamp/SNAP benefits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5.8%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6.9%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7.7%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9.8%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5.0%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2.9%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r>
                        <a:rPr lang="en-US" sz="1100" dirty="0"/>
                        <a:t>Families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982,246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354,008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49,909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136,595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134,101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28,986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7074">
                <a:tc>
                  <a:txBody>
                    <a:bodyPr/>
                    <a:lstStyle/>
                    <a:p>
                      <a:r>
                        <a:rPr lang="en-US" sz="1100" dirty="0"/>
                        <a:t>Median family income (dollars)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113,884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78,723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63,691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58,676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103,705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122,234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Married-couple family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74.5%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73.6%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65.2%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62.8%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84.8%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85.4%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7074">
                <a:tc>
                  <a:txBody>
                    <a:bodyPr/>
                    <a:lstStyle/>
                    <a:p>
                      <a:r>
                        <a:rPr lang="en-US" sz="1100" dirty="0"/>
                        <a:t>Median income (dollars)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134,741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93,541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80,149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70,256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110,922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136,646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7074">
                <a:tc>
                  <a:txBody>
                    <a:bodyPr/>
                    <a:lstStyle/>
                    <a:p>
                      <a:r>
                        <a:rPr lang="en-US" sz="1100" dirty="0"/>
                        <a:t>Male householder, no spouse present, family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5.7%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9.6%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12.2%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15.1%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4.8%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2.3%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Median income (dollars)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69,805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51,611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52,142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45,512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73,077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83,344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7074">
                <a:tc>
                  <a:txBody>
                    <a:bodyPr/>
                    <a:lstStyle/>
                    <a:p>
                      <a:r>
                        <a:rPr lang="en-US" sz="1100" dirty="0"/>
                        <a:t>Female householder, no husband present, family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19.8%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16.8%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22.6%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22.1%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10.5%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12.3%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Median income (dollars)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55,121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46,648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43,149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38,398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62,465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61,434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r>
                        <a:rPr lang="en-US" sz="1100" dirty="0"/>
                        <a:t>Individuals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4,395,451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1,207,024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162,843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488,434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429,058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109,665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8338">
                <a:tc>
                  <a:txBody>
                    <a:bodyPr/>
                    <a:lstStyle/>
                    <a:p>
                      <a:r>
                        <a:rPr lang="en-US" sz="1100" dirty="0"/>
                        <a:t>Per capita income (dollars)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43,314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38,455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33,373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27,771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45,990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58,386</a:t>
                      </a:r>
                    </a:p>
                  </a:txBody>
                  <a:tcPr marL="7817" marR="7817" marT="3908" marB="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86600" y="6369278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U.S. Census (ACS)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747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6897</TotalTime>
  <Words>2158</Words>
  <Application>Microsoft Office PowerPoint</Application>
  <PresentationFormat>On-screen Show (4:3)</PresentationFormat>
  <Paragraphs>643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Wave of the Future: what issues are on the horizon for immigrants?</vt:lpstr>
      <vt:lpstr>Introduction</vt:lpstr>
      <vt:lpstr>METRO DC DEMOGRAPHICS</vt:lpstr>
      <vt:lpstr>What’s Metropolitan Washington DC?</vt:lpstr>
      <vt:lpstr>The Numbers</vt:lpstr>
      <vt:lpstr>Gender and Age</vt:lpstr>
      <vt:lpstr>U.S. Citizenship and Entry</vt:lpstr>
      <vt:lpstr>Education Attainment</vt:lpstr>
      <vt:lpstr>Income</vt:lpstr>
      <vt:lpstr>English Proficiency</vt:lpstr>
      <vt:lpstr>Health Insurance Coverage of Immigrants</vt:lpstr>
      <vt:lpstr>Unauthorized Immigrants</vt:lpstr>
      <vt:lpstr>DMV Unauthorized Numbers</vt:lpstr>
      <vt:lpstr>HIGHLIGHTS</vt:lpstr>
      <vt:lpstr>Patient Protection and  Affordable Care Act</vt:lpstr>
      <vt:lpstr>Benefits of the Affordable Care Act</vt:lpstr>
      <vt:lpstr>The Affordable Care Act and Fighting Fraud</vt:lpstr>
      <vt:lpstr>ACA and Immigrants</vt:lpstr>
      <vt:lpstr>Naturalized U.S. Citizens</vt:lpstr>
      <vt:lpstr>Lawfully Present Immigrants</vt:lpstr>
      <vt:lpstr>Unauthorized Immigrants</vt:lpstr>
      <vt:lpstr>How would Comprehensive Immigration Reform affect ACA?</vt:lpstr>
      <vt:lpstr>PowerPoint Presentation</vt:lpstr>
      <vt:lpstr>State Exchanges and Essential Health Benefits</vt:lpstr>
      <vt:lpstr>What’s on the horizon?</vt:lpstr>
      <vt:lpstr>IMMIGRANTS WILL BE DIRECTLY EFFECTED </vt:lpstr>
      <vt:lpstr>Outreach and Education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Wave of the Future: what issues are on the horizon for immigrants?</dc:title>
  <dc:creator>Dan Choi</dc:creator>
  <cp:lastModifiedBy>Federal Trade Commission</cp:lastModifiedBy>
  <cp:revision>72</cp:revision>
  <dcterms:created xsi:type="dcterms:W3CDTF">2013-07-09T12:50:15Z</dcterms:created>
  <dcterms:modified xsi:type="dcterms:W3CDTF">2013-07-22T18:53:05Z</dcterms:modified>
</cp:coreProperties>
</file>